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7" r:id="rId2"/>
    <p:sldId id="266" r:id="rId3"/>
    <p:sldId id="276" r:id="rId4"/>
    <p:sldId id="258" r:id="rId5"/>
    <p:sldId id="259" r:id="rId6"/>
    <p:sldId id="263" r:id="rId7"/>
    <p:sldId id="265" r:id="rId8"/>
    <p:sldId id="261" r:id="rId9"/>
    <p:sldId id="282" r:id="rId10"/>
    <p:sldId id="262" r:id="rId11"/>
    <p:sldId id="257" r:id="rId12"/>
    <p:sldId id="277" r:id="rId13"/>
    <p:sldId id="278" r:id="rId14"/>
    <p:sldId id="279" r:id="rId15"/>
    <p:sldId id="280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792DD-4CF0-4666-9582-BE0AD237248E}" v="53" dt="2020-01-21T08:29:34.576"/>
    <p1510:client id="{61503FBB-B36C-4621-888A-0470D8F98608}" v="2" dt="2020-01-21T08:25:30.033"/>
    <p1510:client id="{C1E88DF5-91B7-4F76-B8EB-FE349A416FBE}" v="29" dt="2020-01-21T08:22:52.610"/>
    <p1510:client id="{F01AB396-CB58-4882-8BC9-8E9419D6021D}" v="9" dt="2020-01-21T08:14:48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7912E-502A-4970-8033-2E00D3CB360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A2A1B-85BC-4B32-BE7C-5D982400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7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</a:rPr>
              <a:t>The </a:t>
            </a:r>
            <a:r>
              <a:rPr lang="en-US" b="1">
                <a:effectLst/>
              </a:rPr>
              <a:t>Hard Shadows</a:t>
            </a:r>
            <a:r>
              <a:rPr lang="en-US">
                <a:effectLst/>
              </a:rPr>
              <a:t> setting produces shadows with a sharp edge. Hard shadows are not particularly realistic compared to </a:t>
            </a:r>
            <a:r>
              <a:rPr lang="en-US" b="1">
                <a:effectLst/>
              </a:rPr>
              <a:t>Soft Shadows</a:t>
            </a:r>
            <a:r>
              <a:rPr lang="en-US">
                <a:effectLst/>
              </a:rPr>
              <a:t> but they involve less processing, and are acceptable for many purposes. Soft shadows also tend to reduce the “blocky” aliasing effect from the shadow map.</a:t>
            </a:r>
          </a:p>
          <a:p>
            <a:endParaRPr lang="en-US">
              <a:effectLst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Anti-aliasing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effect gives graphics a smoother appearance. Aliasing is an effect where lines appear jagged or have a “staircase” appearance (as displayed in the left-hand image below). This can happen if the graphics output device does not have a high enough resolution to display a straight line.</a:t>
            </a:r>
          </a:p>
          <a:p>
            <a:br>
              <a:rPr lang="en-US"/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cascades you use, the less your shadows will be affected by perspective aliasing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9E9E6-3CF7-438F-AEBC-641CD559A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1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5E4C-2E1D-4518-AD92-992A691FF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BBD9E-DD96-4F0C-B935-BB7DDFBAC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F913C-93F0-46ED-AAFC-8ED0BED8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FE8D5-847B-4693-8548-E0445DF3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2DED-7289-4BF7-AB7D-39319006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9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2A46-95E3-4AD2-ACE9-3BF5B459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4EBA-83A3-43A1-BFAF-17F03120A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6B475-8D13-44A4-A2C9-D5811665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E1325-FC6B-404B-8996-3B28B4FB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69128-7609-439D-98F9-C763C066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2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BB888-1644-488F-AB90-20551792A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7A8E5-E274-49D1-BB74-E673F18C8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3F121-9B00-4481-B060-4AA602549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35051-D95E-480F-A83A-D64045BE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DA57D-E641-4B05-8D82-EE497D8E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4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0A1-A474-468D-AF80-28A16950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F8D0-D42D-4891-BCE1-30741F584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246F0-F1B6-4C68-BEDA-F39EF97C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39C61-7C0E-4C9A-AA47-94E38894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530E5-A531-4369-B090-037CD684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1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F5F7-719E-4BAD-A56E-88C33B5A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40577-C571-4341-803B-3EA2043DC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966D3-C682-49E1-A851-332C80D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05DA6-C304-4AC1-B5C0-ABF4DCA2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8DDC4-21FF-46C4-8738-BC160F10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F913-3BA3-4426-A548-3D7FC1E7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2D05-276F-48A9-8C8D-97A8C3845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3B49F-9FDC-43CF-8EA0-4BBC986B5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3C5AF-9D1A-4081-BF84-8F700105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89BB5-AA76-4AC7-9EF0-F9B435D1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6A549-F499-48C9-BD0E-625E5284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3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1C66-A622-418C-9444-BF0160B6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4DB7-3126-4F76-9844-D439D37A7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2DFA1-939C-4E1F-8AB6-CA4A94211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36E0E-EFB1-48AA-B558-926C3B204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0BB74-7241-41F1-97A9-0A91F8EC4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E3C77-FFF9-4316-97CC-6AE3D1C9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F770E-6422-4736-95A1-289E32E7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F370F-1330-4BCA-A7FA-34CD8D9E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8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9A2B-D284-438A-B97A-E7BA2D32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A6313-8F30-4B11-A519-E4117A966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DCC0-741F-433B-8C22-E7B697D3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3FDAF-0F04-4841-8A3B-6E4F45F7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3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A3129-C045-4BC5-88B9-EE0EBC40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21F8B-B0D7-4A4B-827C-33B1E595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CF97B-E130-4484-B10A-B271E502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3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CB5A-69B8-4113-B28D-4C894931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CCBD-7CEF-4B65-BC06-8D2E7EFBD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B29FA-FBE9-44CA-BB4F-B49A3CDBE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1D7A5-9040-402F-9F8B-F29ABC67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68A53-7E65-443F-B2AC-33281F7A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C1B6B-4EC1-4F07-AB29-13CCA855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60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CC5A-4A90-4E3E-94F0-0D1F3B8FE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59CBD-E9FC-47F9-AE67-23C566571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4BE6E-0766-43B5-AE41-D82549A17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F9206-70BB-498F-9F43-507F8AFA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A2BAE-8E26-42EC-8ADD-BD0F09C9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B2EDE-8BE7-4EAD-AEF5-C07D3BCF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7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8B52F1-4827-4322-9F5B-24DF2C1A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640C7-2DFD-4FC5-85C3-9E146BD8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8BC0-5BC8-4BCC-AB9C-9854E601F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1FD-1A4A-4138-AE8E-B9139F5852E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214E3-6CF8-4DD4-928D-8511E8524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64879-19BD-48AF-A601-2A40AC0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2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332D-99B3-4F2D-A9FE-4BF37FBF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630936"/>
            <a:ext cx="9855200" cy="135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SHADOWPIX: Multiple Images from Self Shadowing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09CCF-C23C-47E0-A936-5511A24BE814}"/>
              </a:ext>
            </a:extLst>
          </p:cNvPr>
          <p:cNvSpPr/>
          <p:nvPr/>
        </p:nvSpPr>
        <p:spPr>
          <a:xfrm>
            <a:off x="-43922" y="4352925"/>
            <a:ext cx="12440356" cy="191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Amit </a:t>
            </a:r>
            <a:r>
              <a:rPr lang="en-US" sz="2200" err="1"/>
              <a:t>Bermano</a:t>
            </a:r>
            <a:r>
              <a:rPr lang="en-US" sz="2200"/>
              <a:t>	 		Ilya Baran		Marc Alexa		Wojciech </a:t>
            </a:r>
            <a:r>
              <a:rPr lang="en-US" sz="2200" err="1"/>
              <a:t>Matusk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Disney Research Zürich		ETH Zürich 	TU Berlin 	MIT CSAIL 	Disney Research Boston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570DD-FD5B-4A9F-A0FD-A7E6927F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2690709"/>
            <a:ext cx="4801270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4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CB9-9ABD-423C-ABDD-CA76D063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Albums – 3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3536B-92BB-4FCB-A7B3-85185E6F3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70" y="1886078"/>
            <a:ext cx="2948541" cy="3150979"/>
          </a:xfrm>
          <a:prstGeom prst="rect">
            <a:avLst/>
          </a:prstGeom>
        </p:spPr>
      </p:pic>
      <p:pic>
        <p:nvPicPr>
          <p:cNvPr id="3" name="Picture 3" descr="A picture containing photo, room, white, different&#10;&#10;Description generated with very high confidence">
            <a:extLst>
              <a:ext uri="{FF2B5EF4-FFF2-40B4-BE49-F238E27FC236}">
                <a16:creationId xmlns:a16="http://schemas.microsoft.com/office/drawing/2014/main" id="{3AA990FA-AD0F-410A-B974-CD71D8DE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47" y="88916"/>
            <a:ext cx="6354417" cy="674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7156-15D8-4C64-A7DA-05D349ACD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4" y="149788"/>
            <a:ext cx="10515600" cy="1325563"/>
          </a:xfrm>
        </p:spPr>
        <p:txBody>
          <a:bodyPr/>
          <a:lstStyle/>
          <a:p>
            <a:pPr algn="ctr"/>
            <a:r>
              <a:rPr lang="en-US"/>
              <a:t>Local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9AF88-5000-45C2-8C2B-BD87045E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704" y="1614104"/>
            <a:ext cx="3921498" cy="24790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7CB51A4-C170-4FF5-8BF4-1C411CA4D659}"/>
              </a:ext>
            </a:extLst>
          </p:cNvPr>
          <p:cNvGrpSpPr/>
          <p:nvPr/>
        </p:nvGrpSpPr>
        <p:grpSpPr>
          <a:xfrm>
            <a:off x="495476" y="1717714"/>
            <a:ext cx="5612016" cy="2295376"/>
            <a:chOff x="6299943" y="826001"/>
            <a:chExt cx="5612016" cy="22953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D9A168-0D71-4793-906B-44CEA84E9B15}"/>
                </a:ext>
              </a:extLst>
            </p:cNvPr>
            <p:cNvGrpSpPr/>
            <p:nvPr/>
          </p:nvGrpSpPr>
          <p:grpSpPr>
            <a:xfrm>
              <a:off x="6299943" y="826001"/>
              <a:ext cx="3642745" cy="2295376"/>
              <a:chOff x="2088799" y="1598102"/>
              <a:chExt cx="6424014" cy="3326236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F30B4464-54AD-4222-A220-1AB4C60577D9}"/>
                  </a:ext>
                </a:extLst>
              </p:cNvPr>
              <p:cNvSpPr/>
              <p:nvPr/>
            </p:nvSpPr>
            <p:spPr>
              <a:xfrm>
                <a:off x="3775046" y="1702965"/>
                <a:ext cx="3154260" cy="2382474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E0E0B7-8C0C-497C-861B-F5093EC50999}"/>
                  </a:ext>
                </a:extLst>
              </p:cNvPr>
              <p:cNvSpPr/>
              <p:nvPr/>
            </p:nvSpPr>
            <p:spPr>
              <a:xfrm>
                <a:off x="3775045" y="4085440"/>
                <a:ext cx="4379424" cy="83889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8382D-0C95-4909-95F5-743A51999A88}"/>
                  </a:ext>
                </a:extLst>
              </p:cNvPr>
              <p:cNvSpPr/>
              <p:nvPr/>
            </p:nvSpPr>
            <p:spPr>
              <a:xfrm>
                <a:off x="2709644" y="1702964"/>
                <a:ext cx="1065402" cy="322137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1D784531-1B0D-469E-96F6-602812C7E9BB}"/>
                  </a:ext>
                </a:extLst>
              </p:cNvPr>
              <p:cNvSpPr/>
              <p:nvPr/>
            </p:nvSpPr>
            <p:spPr>
              <a:xfrm rot="5691703">
                <a:off x="3426901" y="1568741"/>
                <a:ext cx="696287" cy="755009"/>
              </a:xfrm>
              <a:prstGeom prst="arc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4" name="TextBox 11">
                <a:extLst>
                  <a:ext uri="{FF2B5EF4-FFF2-40B4-BE49-F238E27FC236}">
                    <a16:creationId xmlns:a16="http://schemas.microsoft.com/office/drawing/2014/main" id="{57D642FB-31AA-4DDD-8442-59439E830EA4}"/>
                  </a:ext>
                </a:extLst>
              </p:cNvPr>
              <p:cNvSpPr txBox="1"/>
              <p:nvPr/>
            </p:nvSpPr>
            <p:spPr>
              <a:xfrm>
                <a:off x="3775044" y="1779523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l-GR" sz="1200"/>
                  <a:t>Θ</a:t>
                </a:r>
                <a:endParaRPr lang="en-US" sz="1200"/>
              </a:p>
            </p:txBody>
          </p:sp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42586979-1690-4392-BB60-22DEC48B7DFF}"/>
                  </a:ext>
                </a:extLst>
              </p:cNvPr>
              <p:cNvSpPr txBox="1"/>
              <p:nvPr/>
            </p:nvSpPr>
            <p:spPr>
              <a:xfrm>
                <a:off x="2088799" y="3120455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err="1"/>
                  <a:t>u</a:t>
                </a:r>
                <a:r>
                  <a:rPr lang="en-US" sz="1200" baseline="-25000" err="1"/>
                  <a:t>ij</a:t>
                </a:r>
                <a:endParaRPr lang="en-US" sz="1200" baseline="-25000"/>
              </a:p>
            </p:txBody>
          </p:sp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8CD4E491-DAC6-43DC-85DC-8FA86803E420}"/>
                  </a:ext>
                </a:extLst>
              </p:cNvPr>
              <p:cNvSpPr txBox="1"/>
              <p:nvPr/>
            </p:nvSpPr>
            <p:spPr>
              <a:xfrm>
                <a:off x="8227156" y="4278972"/>
                <a:ext cx="2856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err="1"/>
                  <a:t>r</a:t>
                </a:r>
                <a:r>
                  <a:rPr lang="en-US" sz="1200" baseline="-25000" err="1"/>
                  <a:t>ij</a:t>
                </a:r>
                <a:endParaRPr lang="en-US" sz="1200" baseline="-25000"/>
              </a:p>
            </p:txBody>
          </p: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E5BBDA24-B500-4F40-A5F6-039707D73D60}"/>
                  </a:ext>
                </a:extLst>
              </p:cNvPr>
              <p:cNvSpPr/>
              <p:nvPr/>
            </p:nvSpPr>
            <p:spPr>
              <a:xfrm>
                <a:off x="8164239" y="4085438"/>
                <a:ext cx="125835" cy="83889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8" name="Right Brace 17">
                <a:extLst>
                  <a:ext uri="{FF2B5EF4-FFF2-40B4-BE49-F238E27FC236}">
                    <a16:creationId xmlns:a16="http://schemas.microsoft.com/office/drawing/2014/main" id="{1FE7AE31-781E-4232-83F0-631DABD941B9}"/>
                  </a:ext>
                </a:extLst>
              </p:cNvPr>
              <p:cNvSpPr/>
              <p:nvPr/>
            </p:nvSpPr>
            <p:spPr>
              <a:xfrm rot="10800000">
                <a:off x="2520890" y="1694435"/>
                <a:ext cx="188753" cy="3221373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5E5D8ECD-DEED-4C4E-90B8-38B21FCA72A8}"/>
                  </a:ext>
                </a:extLst>
              </p:cNvPr>
              <p:cNvSpPr/>
              <p:nvPr/>
            </p:nvSpPr>
            <p:spPr>
              <a:xfrm>
                <a:off x="3438096" y="1702964"/>
                <a:ext cx="336948" cy="2382474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E82F9644-0C4F-4737-9F9F-154F879AACC8}"/>
                  </a:ext>
                </a:extLst>
              </p:cNvPr>
              <p:cNvSpPr txBox="1"/>
              <p:nvPr/>
            </p:nvSpPr>
            <p:spPr>
              <a:xfrm>
                <a:off x="2692935" y="2462064"/>
                <a:ext cx="981504" cy="401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/>
                  <a:t>H=sI</a:t>
                </a:r>
                <a:r>
                  <a:rPr lang="en-US" sz="1200" baseline="30000"/>
                  <a:t>1</a:t>
                </a:r>
                <a:r>
                  <a:rPr lang="en-US" sz="1200" baseline="-25000"/>
                  <a:t>ij</a:t>
                </a:r>
              </a:p>
            </p:txBody>
          </p:sp>
          <p:sp>
            <p:nvSpPr>
              <p:cNvPr id="21" name="TextBox 18">
                <a:extLst>
                  <a:ext uri="{FF2B5EF4-FFF2-40B4-BE49-F238E27FC236}">
                    <a16:creationId xmlns:a16="http://schemas.microsoft.com/office/drawing/2014/main" id="{BAA014BB-41DD-4FAA-9F65-C4851CF4A780}"/>
                  </a:ext>
                </a:extLst>
              </p:cNvPr>
              <p:cNvSpPr txBox="1"/>
              <p:nvPr/>
            </p:nvSpPr>
            <p:spPr>
              <a:xfrm>
                <a:off x="4608536" y="3489788"/>
                <a:ext cx="1334867" cy="669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/>
                  <a:t>H / s </a:t>
                </a:r>
                <a:r>
                  <a:rPr lang="en-US" sz="1200">
                    <a:sym typeface="Wingdings" panose="05000000000000000000" pitchFamily="2" charset="2"/>
                  </a:rPr>
                  <a:t>= </a:t>
                </a:r>
                <a:r>
                  <a:rPr lang="en-US" sz="1200"/>
                  <a:t>I</a:t>
                </a:r>
                <a:r>
                  <a:rPr lang="en-US" sz="1200" baseline="30000"/>
                  <a:t>1</a:t>
                </a:r>
                <a:r>
                  <a:rPr lang="en-US" sz="1200" baseline="-25000"/>
                  <a:t>ij</a:t>
                </a:r>
              </a:p>
              <a:p>
                <a:r>
                  <a:rPr lang="en-US" sz="1200">
                    <a:sym typeface="Wingdings" panose="05000000000000000000" pitchFamily="2" charset="2"/>
                  </a:rPr>
                  <a:t> </a:t>
                </a:r>
                <a:endParaRPr lang="en-US" sz="1200"/>
              </a:p>
            </p:txBody>
          </p:sp>
          <p:sp>
            <p:nvSpPr>
              <p:cNvPr id="22" name="Left Brace 21">
                <a:extLst>
                  <a:ext uri="{FF2B5EF4-FFF2-40B4-BE49-F238E27FC236}">
                    <a16:creationId xmlns:a16="http://schemas.microsoft.com/office/drawing/2014/main" id="{DF299E35-F47A-4B92-925E-59A8C1E4A2A6}"/>
                  </a:ext>
                </a:extLst>
              </p:cNvPr>
              <p:cNvSpPr/>
              <p:nvPr/>
            </p:nvSpPr>
            <p:spPr>
              <a:xfrm rot="5400000">
                <a:off x="5234730" y="2390863"/>
                <a:ext cx="234888" cy="3154261"/>
              </a:xfrm>
              <a:prstGeom prst="leftBrac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A324DA-6146-4550-B16D-AF7C90CFF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5210" y="1769582"/>
              <a:ext cx="1065401" cy="596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B80BCFB-F24E-460B-A851-4B1105F474F2}"/>
                </a:ext>
              </a:extLst>
            </p:cNvPr>
            <p:cNvSpPr/>
            <p:nvPr/>
          </p:nvSpPr>
          <p:spPr>
            <a:xfrm rot="5400000">
              <a:off x="9312952" y="2142459"/>
              <a:ext cx="158342" cy="623376"/>
            </a:xfrm>
            <a:prstGeom prst="leftBrace">
              <a:avLst>
                <a:gd name="adj1" fmla="val 8333"/>
                <a:gd name="adj2" fmla="val 526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TextBox 26">
              <a:extLst>
                <a:ext uri="{FF2B5EF4-FFF2-40B4-BE49-F238E27FC236}">
                  <a16:creationId xmlns:a16="http://schemas.microsoft.com/office/drawing/2014/main" id="{5CF31853-0E03-4AB0-89D5-10DFCC55D681}"/>
                </a:ext>
              </a:extLst>
            </p:cNvPr>
            <p:cNvSpPr txBox="1"/>
            <p:nvPr/>
          </p:nvSpPr>
          <p:spPr>
            <a:xfrm>
              <a:off x="9641466" y="1395674"/>
              <a:ext cx="227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Un-shadowed fraction</a:t>
              </a:r>
            </a:p>
          </p:txBody>
        </p:sp>
      </p:grp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71920434-F2AB-4566-991C-FE509D07070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3" y="4922595"/>
            <a:ext cx="2198595" cy="1465729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:a16="http://schemas.microsoft.com/office/drawing/2014/main" id="{06EF2412-AD9A-4D87-8948-87E8F41E4A53}"/>
              </a:ext>
            </a:extLst>
          </p:cNvPr>
          <p:cNvSpPr txBox="1"/>
          <p:nvPr/>
        </p:nvSpPr>
        <p:spPr>
          <a:xfrm>
            <a:off x="2595010" y="5406593"/>
            <a:ext cx="40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s.t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6435B619-E3BC-4E0B-BF66-132E9405762E}"/>
              </a:ext>
            </a:extLst>
          </p:cNvPr>
          <p:cNvSpPr txBox="1"/>
          <p:nvPr/>
        </p:nvSpPr>
        <p:spPr>
          <a:xfrm>
            <a:off x="3258725" y="4869517"/>
            <a:ext cx="272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r</a:t>
            </a:r>
            <a:r>
              <a:rPr lang="en-US" baseline="-25000" err="1"/>
              <a:t>i,j</a:t>
            </a:r>
            <a:r>
              <a:rPr lang="en-US" baseline="-25000"/>
              <a:t> </a:t>
            </a:r>
            <a:r>
              <a:rPr lang="en-US"/>
              <a:t>&lt; min(</a:t>
            </a:r>
            <a:r>
              <a:rPr lang="en-US" err="1"/>
              <a:t>u</a:t>
            </a:r>
            <a:r>
              <a:rPr lang="en-US" baseline="-25000" err="1"/>
              <a:t>i,j</a:t>
            </a:r>
            <a:r>
              <a:rPr lang="en-US" baseline="-25000"/>
              <a:t> </a:t>
            </a:r>
            <a:r>
              <a:rPr lang="en-US"/>
              <a:t>,u</a:t>
            </a:r>
            <a:r>
              <a:rPr lang="en-US" baseline="-25000"/>
              <a:t>i+1,j </a:t>
            </a:r>
            <a:r>
              <a:rPr lang="en-US"/>
              <a:t>, </a:t>
            </a:r>
            <a:r>
              <a:rPr lang="en-US" err="1"/>
              <a:t>v</a:t>
            </a:r>
            <a:r>
              <a:rPr lang="en-US" baseline="-25000" err="1"/>
              <a:t>i,j</a:t>
            </a:r>
            <a:r>
              <a:rPr lang="en-US" baseline="-25000"/>
              <a:t> </a:t>
            </a:r>
            <a:r>
              <a:rPr lang="en-US"/>
              <a:t>, v</a:t>
            </a:r>
            <a:r>
              <a:rPr lang="en-US" baseline="-25000"/>
              <a:t>i,j+1</a:t>
            </a:r>
            <a:r>
              <a:rPr lang="en-US"/>
              <a:t>)</a:t>
            </a:r>
          </a:p>
          <a:p>
            <a:endParaRPr lang="en-US"/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DF1DEF83-181A-4751-8FA3-1711C3426D25}"/>
              </a:ext>
            </a:extLst>
          </p:cNvPr>
          <p:cNvSpPr txBox="1"/>
          <p:nvPr/>
        </p:nvSpPr>
        <p:spPr>
          <a:xfrm>
            <a:off x="6717671" y="4905342"/>
            <a:ext cx="4345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Make sure that only the walls are casting shadows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DEEE0716-F4BB-457B-9FDA-B9C54AEB4D2E}"/>
              </a:ext>
            </a:extLst>
          </p:cNvPr>
          <p:cNvSpPr txBox="1"/>
          <p:nvPr/>
        </p:nvSpPr>
        <p:spPr>
          <a:xfrm>
            <a:off x="3227872" y="5420824"/>
            <a:ext cx="285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for –x and +x: |</a:t>
            </a:r>
            <a:r>
              <a:rPr lang="en-US" err="1"/>
              <a:t>u</a:t>
            </a:r>
            <a:r>
              <a:rPr lang="en-US" baseline="-25000" err="1"/>
              <a:t>i,j</a:t>
            </a:r>
            <a:r>
              <a:rPr lang="en-US" baseline="-25000"/>
              <a:t> </a:t>
            </a:r>
            <a:r>
              <a:rPr lang="en-US"/>
              <a:t>− u</a:t>
            </a:r>
            <a:r>
              <a:rPr lang="en-US" baseline="-25000"/>
              <a:t>i+1,j</a:t>
            </a:r>
            <a:r>
              <a:rPr lang="en-US"/>
              <a:t>| &lt; s</a:t>
            </a:r>
            <a:endParaRPr lang="en-US" sz="1200"/>
          </a:p>
        </p:txBody>
      </p:sp>
      <p:sp>
        <p:nvSpPr>
          <p:cNvPr id="29" name="TextBox 30">
            <a:extLst>
              <a:ext uri="{FF2B5EF4-FFF2-40B4-BE49-F238E27FC236}">
                <a16:creationId xmlns:a16="http://schemas.microsoft.com/office/drawing/2014/main" id="{AE87D67F-14EA-489B-A0D7-46EF0E019D3E}"/>
              </a:ext>
            </a:extLst>
          </p:cNvPr>
          <p:cNvSpPr txBox="1"/>
          <p:nvPr/>
        </p:nvSpPr>
        <p:spPr>
          <a:xfrm>
            <a:off x="3239192" y="5923710"/>
            <a:ext cx="285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for +y direction: </a:t>
            </a:r>
            <a:r>
              <a:rPr lang="en-US" err="1"/>
              <a:t>v</a:t>
            </a:r>
            <a:r>
              <a:rPr lang="en-US" baseline="-25000" err="1"/>
              <a:t>i,j</a:t>
            </a:r>
            <a:r>
              <a:rPr lang="en-US" baseline="-25000"/>
              <a:t> </a:t>
            </a:r>
            <a:r>
              <a:rPr lang="en-US"/>
              <a:t>− v</a:t>
            </a:r>
            <a:r>
              <a:rPr lang="en-US" baseline="-25000"/>
              <a:t>i,j+1 </a:t>
            </a:r>
            <a:r>
              <a:rPr lang="en-US"/>
              <a:t>&lt; s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EC40D8AB-A2CD-4CDB-BE1A-76418B45983B}"/>
              </a:ext>
            </a:extLst>
          </p:cNvPr>
          <p:cNvSpPr/>
          <p:nvPr/>
        </p:nvSpPr>
        <p:spPr>
          <a:xfrm>
            <a:off x="6057181" y="5473540"/>
            <a:ext cx="596767" cy="7428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TextBox 32">
            <a:extLst>
              <a:ext uri="{FF2B5EF4-FFF2-40B4-BE49-F238E27FC236}">
                <a16:creationId xmlns:a16="http://schemas.microsoft.com/office/drawing/2014/main" id="{1A5DD83C-3D6D-4F8B-8B9D-84127D3EF2C6}"/>
              </a:ext>
            </a:extLst>
          </p:cNvPr>
          <p:cNvSpPr txBox="1"/>
          <p:nvPr/>
        </p:nvSpPr>
        <p:spPr>
          <a:xfrm>
            <a:off x="6717821" y="5678165"/>
            <a:ext cx="53296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Shadows are contained only in the pixels adjacent to the walls</a:t>
            </a:r>
          </a:p>
          <a:p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9F5FB08-1428-40F5-96FF-62C9123C8E5C}"/>
              </a:ext>
            </a:extLst>
          </p:cNvPr>
          <p:cNvSpPr/>
          <p:nvPr/>
        </p:nvSpPr>
        <p:spPr>
          <a:xfrm>
            <a:off x="6053329" y="4882324"/>
            <a:ext cx="596767" cy="4460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4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F117-47A3-4DAB-AC8B-1BCDB46D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F9B39-4F37-4D56-9DA7-F4B75A79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737" y="1778466"/>
            <a:ext cx="10515600" cy="3973097"/>
          </a:xfrm>
        </p:spPr>
        <p:txBody>
          <a:bodyPr/>
          <a:lstStyle/>
          <a:p>
            <a:r>
              <a:rPr lang="en-US"/>
              <a:t>Python</a:t>
            </a:r>
          </a:p>
          <a:p>
            <a:r>
              <a:rPr lang="en-US"/>
              <a:t>Reconstruction using the illuminated area: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Simulation using Unity3D</a:t>
            </a:r>
          </a:p>
          <a:p>
            <a:pPr lvl="1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093C7A-6CA6-4DD5-BC75-DF1637EC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09" y="3163029"/>
            <a:ext cx="2169777" cy="1277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3F69DA-D3DF-45E9-88C4-113CD7BC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41" y="3163029"/>
            <a:ext cx="2253668" cy="1277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C11843-F330-403A-B167-B17C58B67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63" y="3163029"/>
            <a:ext cx="2253668" cy="12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9F360F-2E44-4431-9440-C0CA3B04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/>
              <a:t>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C69F6-32C5-4B55-9330-4B46E1F8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74" y="1644504"/>
            <a:ext cx="5026491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0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F5479F-E3D5-475E-90CB-E89A532F6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68" y="1568148"/>
            <a:ext cx="6441737" cy="43493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9F360F-2E44-4431-9440-C0CA3B04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52769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67844-7B12-4239-B9ED-CD143388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22" y="1660572"/>
            <a:ext cx="6387300" cy="43927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0D305C3-9615-4510-9C2C-7585AF70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6390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D305C3-9615-4510-9C2C-7585AF70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/>
              <a:t>Simulation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25B5E-399D-4985-B547-D55A9429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60" y="1644242"/>
            <a:ext cx="3782479" cy="3851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07E1B-CD17-4650-BF7C-12FFABD6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62" y="1644242"/>
            <a:ext cx="2038350" cy="150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B89D1-A82D-422F-A555-E6DE0489B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042" y="1439454"/>
            <a:ext cx="5057775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3A0751-280E-4121-9756-67BE3BBE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942" y="3623584"/>
            <a:ext cx="5095875" cy="1628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421B0F-5C05-435D-A012-D150EE05836C}"/>
              </a:ext>
            </a:extLst>
          </p:cNvPr>
          <p:cNvSpPr/>
          <p:nvPr/>
        </p:nvSpPr>
        <p:spPr>
          <a:xfrm>
            <a:off x="2021747" y="2701255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D7D8D-CF5C-442E-870A-363C98CF2C84}"/>
              </a:ext>
            </a:extLst>
          </p:cNvPr>
          <p:cNvSpPr/>
          <p:nvPr/>
        </p:nvSpPr>
        <p:spPr>
          <a:xfrm>
            <a:off x="2021747" y="3186199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BB9C2-6497-4614-B6A7-71C0A33A477D}"/>
              </a:ext>
            </a:extLst>
          </p:cNvPr>
          <p:cNvSpPr/>
          <p:nvPr/>
        </p:nvSpPr>
        <p:spPr>
          <a:xfrm>
            <a:off x="2021747" y="3504022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201514-10C4-45F4-B746-383778F89A54}"/>
              </a:ext>
            </a:extLst>
          </p:cNvPr>
          <p:cNvSpPr/>
          <p:nvPr/>
        </p:nvSpPr>
        <p:spPr>
          <a:xfrm>
            <a:off x="2021747" y="3851336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CB2189-1D57-4982-BE38-271006CC2D65}"/>
              </a:ext>
            </a:extLst>
          </p:cNvPr>
          <p:cNvSpPr/>
          <p:nvPr/>
        </p:nvSpPr>
        <p:spPr>
          <a:xfrm>
            <a:off x="4914160" y="2701255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4E499B-C4BB-4B5B-BE0D-6A63F3A5D38D}"/>
              </a:ext>
            </a:extLst>
          </p:cNvPr>
          <p:cNvSpPr/>
          <p:nvPr/>
        </p:nvSpPr>
        <p:spPr>
          <a:xfrm>
            <a:off x="8902205" y="2213811"/>
            <a:ext cx="3128612" cy="182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6A15A5-1C1F-4287-910E-68C76A8701EB}"/>
              </a:ext>
            </a:extLst>
          </p:cNvPr>
          <p:cNvSpPr/>
          <p:nvPr/>
        </p:nvSpPr>
        <p:spPr>
          <a:xfrm>
            <a:off x="9001562" y="4044446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1F3A1-D1A0-48AC-A104-FD93BB41CC00}"/>
              </a:ext>
            </a:extLst>
          </p:cNvPr>
          <p:cNvSpPr/>
          <p:nvPr/>
        </p:nvSpPr>
        <p:spPr>
          <a:xfrm>
            <a:off x="9001394" y="4189516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10C40-49E4-48C9-9F4A-C94789CFB590}"/>
              </a:ext>
            </a:extLst>
          </p:cNvPr>
          <p:cNvSpPr/>
          <p:nvPr/>
        </p:nvSpPr>
        <p:spPr>
          <a:xfrm>
            <a:off x="9001393" y="4564512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3CCC89-8980-4452-8FC6-079329602909}"/>
              </a:ext>
            </a:extLst>
          </p:cNvPr>
          <p:cNvSpPr/>
          <p:nvPr/>
        </p:nvSpPr>
        <p:spPr>
          <a:xfrm>
            <a:off x="9001392" y="4908435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2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55AA-C126-4286-A41D-B7AC7858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Global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01CA-10E8-4981-AB4C-D1AA803F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shadowPix</a:t>
            </a:r>
            <a:r>
              <a:rPr lang="en-US" dirty="0"/>
              <a:t> is a simple heightfield where each element (pixel) is of the same size</a:t>
            </a:r>
          </a:p>
          <a:p>
            <a:r>
              <a:rPr lang="en-US" dirty="0"/>
              <a:t>Each element can both cast and receive shadows</a:t>
            </a:r>
          </a:p>
          <a:p>
            <a:r>
              <a:rPr lang="en-US" dirty="0"/>
              <a:t>Each element is either completely shadowed or not (no grayscale)</a:t>
            </a:r>
          </a:p>
          <a:p>
            <a:r>
              <a:rPr lang="en-US" dirty="0"/>
              <a:t>Solved as an optimization problem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B3945-33E6-4A0B-8358-193D6BE89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809" y="4269735"/>
            <a:ext cx="2385316" cy="20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7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39ED-682E-40C8-BCB5-FEA683E7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to 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A3243B-7017-4070-BF42-F5B1D8CA9D41}"/>
                  </a:ext>
                </a:extLst>
              </p:cNvPr>
              <p:cNvSpPr txBox="1"/>
              <p:nvPr/>
            </p:nvSpPr>
            <p:spPr>
              <a:xfrm>
                <a:off x="1047016" y="1536670"/>
                <a:ext cx="3646768" cy="1576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b="0">
                    <a:latin typeface="Cambria Math" panose="02040503050406030204" pitchFamily="18" charset="0"/>
                  </a:rPr>
                  <a:t> image to embed</a:t>
                </a:r>
                <a:endParaRPr lang="en-US" sz="2400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/>
                  <a:t>  gaussian kernel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/>
                  <a:t> gradient kernel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/>
                  <a:t> importance weights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A3243B-7017-4070-BF42-F5B1D8CA9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16" y="1536670"/>
                <a:ext cx="3646768" cy="1576201"/>
              </a:xfrm>
              <a:prstGeom prst="rect">
                <a:avLst/>
              </a:prstGeom>
              <a:blipFill>
                <a:blip r:embed="rId2"/>
                <a:stretch>
                  <a:fillRect l="-502" t="-2703" r="-1839" b="-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67192D8-E76E-4224-996A-CE1FD2D5B8A9}"/>
              </a:ext>
            </a:extLst>
          </p:cNvPr>
          <p:cNvGrpSpPr/>
          <p:nvPr/>
        </p:nvGrpSpPr>
        <p:grpSpPr>
          <a:xfrm>
            <a:off x="1164520" y="3217508"/>
            <a:ext cx="9862960" cy="3495208"/>
            <a:chOff x="1164520" y="3217508"/>
            <a:chExt cx="9862960" cy="34952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91D4BE-6FD0-44D8-B10D-AEDB8A5E68A1}"/>
                </a:ext>
              </a:extLst>
            </p:cNvPr>
            <p:cNvGrpSpPr/>
            <p:nvPr/>
          </p:nvGrpSpPr>
          <p:grpSpPr>
            <a:xfrm>
              <a:off x="2817039" y="3217508"/>
              <a:ext cx="8210441" cy="3495208"/>
              <a:chOff x="2817039" y="3217508"/>
              <a:chExt cx="8210441" cy="349520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F54080F-BA6E-44DD-BB17-819FDB71A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7039" y="3217508"/>
                <a:ext cx="8210441" cy="3495208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21A3A32-D4B9-47EB-85D7-A0A9E0DA87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7407"/>
              <a:stretch/>
            </p:blipFill>
            <p:spPr>
              <a:xfrm>
                <a:off x="4269169" y="3328120"/>
                <a:ext cx="3948155" cy="1325562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F78670-0C3D-4CA5-B5DB-1EC2ABE78F1D}"/>
                </a:ext>
              </a:extLst>
            </p:cNvPr>
            <p:cNvSpPr txBox="1"/>
            <p:nvPr/>
          </p:nvSpPr>
          <p:spPr>
            <a:xfrm>
              <a:off x="1164520" y="3630553"/>
              <a:ext cx="2187715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Similarity term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Edge preserving term</a:t>
              </a:r>
            </a:p>
            <a:p>
              <a:endParaRPr lang="en-US"/>
            </a:p>
            <a:p>
              <a:endParaRPr lang="en-US"/>
            </a:p>
            <a:p>
              <a:endParaRPr lang="en-US"/>
            </a:p>
            <a:p>
              <a:r>
                <a:rPr lang="en-US"/>
                <a:t>Smoothening term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579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1E91-2965-47B7-ADFD-79EB1763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81FB6-6BEC-4F4F-9A4E-01F95C088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688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Implemented in Python for up to 4 images </a:t>
            </a:r>
          </a:p>
          <a:p>
            <a:endParaRPr lang="en-US"/>
          </a:p>
          <a:p>
            <a:r>
              <a:rPr lang="en-US"/>
              <a:t>Heightfield to printable </a:t>
            </a:r>
            <a:r>
              <a:rPr lang="en-US" err="1"/>
              <a:t>stl</a:t>
            </a:r>
            <a:endParaRPr lang="en-US"/>
          </a:p>
          <a:p>
            <a:r>
              <a:rPr lang="en-US"/>
              <a:t>Optimization algorithm </a:t>
            </a:r>
          </a:p>
          <a:p>
            <a:r>
              <a:rPr lang="en-US"/>
              <a:t>State score function </a:t>
            </a:r>
          </a:p>
          <a:p>
            <a:endParaRPr lang="en-US"/>
          </a:p>
          <a:p>
            <a:r>
              <a:rPr lang="en-US"/>
              <a:t>Concurrency optimization </a:t>
            </a:r>
          </a:p>
          <a:p>
            <a:pPr lvl="1"/>
            <a:r>
              <a:rPr lang="en-US"/>
              <a:t>Global interpreter lock -&gt; no time saving </a:t>
            </a:r>
          </a:p>
          <a:p>
            <a:pPr lvl="1"/>
            <a:r>
              <a:rPr lang="en-US"/>
              <a:t>Processes instead of threads - Multiprocessing </a:t>
            </a:r>
          </a:p>
          <a:p>
            <a:pPr lvl="1"/>
            <a:r>
              <a:rPr lang="en-US"/>
              <a:t>Lots of data copied between process -&gt; no time saving</a:t>
            </a:r>
          </a:p>
          <a:p>
            <a:pPr lvl="2"/>
            <a:r>
              <a:rPr lang="en-US"/>
              <a:t>Linux has copy on write -&gt; 2X faster</a:t>
            </a:r>
          </a:p>
        </p:txBody>
      </p:sp>
    </p:spTree>
    <p:extLst>
      <p:ext uri="{BB962C8B-B14F-4D97-AF65-F5344CB8AC3E}">
        <p14:creationId xmlns:p14="http://schemas.microsoft.com/office/powerpoint/2010/main" val="51581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AEF9A9-A5D1-40FD-9CA6-D22159930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2" t="856" r="59874" b="588"/>
          <a:stretch/>
        </p:blipFill>
        <p:spPr>
          <a:xfrm>
            <a:off x="4590201" y="1220453"/>
            <a:ext cx="2658533" cy="5358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D0BBA-54F3-48C9-95EA-E150D150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41" y="2995416"/>
            <a:ext cx="1718866" cy="1808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B2410-D70D-46B0-B55E-C83D784DC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19" r="3859" b="853"/>
          <a:stretch/>
        </p:blipFill>
        <p:spPr>
          <a:xfrm>
            <a:off x="167143" y="1189567"/>
            <a:ext cx="2609924" cy="5188960"/>
          </a:xfrm>
          <a:prstGeom prst="rect">
            <a:avLst/>
          </a:prstGeom>
        </p:spPr>
      </p:pic>
      <p:pic>
        <p:nvPicPr>
          <p:cNvPr id="16" name="Picture 15" descr="A picture containing building, sitting, black, speaker&#10;&#10;Description automatically generated">
            <a:extLst>
              <a:ext uri="{FF2B5EF4-FFF2-40B4-BE49-F238E27FC236}">
                <a16:creationId xmlns:a16="http://schemas.microsoft.com/office/drawing/2014/main" id="{135B0501-B099-4493-868C-CDF26A388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8" r="23297"/>
          <a:stretch/>
        </p:blipFill>
        <p:spPr>
          <a:xfrm rot="16200000">
            <a:off x="9258275" y="2322477"/>
            <a:ext cx="2865607" cy="2923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E2E89A-2186-43E3-B6D7-DC0785366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430" y="3135336"/>
            <a:ext cx="1981798" cy="152908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19FA5457-DF7C-43D8-9ECA-FA73C541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28"/>
            <a:ext cx="10515600" cy="1325563"/>
          </a:xfrm>
        </p:spPr>
        <p:txBody>
          <a:bodyPr/>
          <a:lstStyle/>
          <a:p>
            <a:r>
              <a:rPr lang="en-US" err="1"/>
              <a:t>Assi</a:t>
            </a:r>
            <a:r>
              <a:rPr lang="en-US"/>
              <a:t> – 2 images</a:t>
            </a:r>
          </a:p>
        </p:txBody>
      </p:sp>
    </p:spTree>
    <p:extLst>
      <p:ext uri="{BB962C8B-B14F-4D97-AF65-F5344CB8AC3E}">
        <p14:creationId xmlns:p14="http://schemas.microsoft.com/office/powerpoint/2010/main" val="98459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B5013197-49CF-4D26-A7C1-5ECAE8D1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904" y="2445398"/>
            <a:ext cx="4352925" cy="2116005"/>
          </a:xfrm>
        </p:spPr>
      </p:pic>
      <p:pic>
        <p:nvPicPr>
          <p:cNvPr id="7" name="Picture 6" descr="A picture containing rock&#10;&#10;Description automatically generated">
            <a:extLst>
              <a:ext uri="{FF2B5EF4-FFF2-40B4-BE49-F238E27FC236}">
                <a16:creationId xmlns:a16="http://schemas.microsoft.com/office/drawing/2014/main" id="{8BDC435D-75D9-4F40-BABA-16E1EC071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r="18608"/>
          <a:stretch/>
        </p:blipFill>
        <p:spPr>
          <a:xfrm>
            <a:off x="5735440" y="1681721"/>
            <a:ext cx="5016501" cy="34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9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old&#10;&#10;Description automatically generated">
            <a:extLst>
              <a:ext uri="{FF2B5EF4-FFF2-40B4-BE49-F238E27FC236}">
                <a16:creationId xmlns:a16="http://schemas.microsoft.com/office/drawing/2014/main" id="{A231079F-DAF5-4B3B-89FC-F35CDA295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0" r="14020"/>
          <a:stretch/>
        </p:blipFill>
        <p:spPr>
          <a:xfrm rot="5400000">
            <a:off x="-301441" y="2072937"/>
            <a:ext cx="4457703" cy="3333750"/>
          </a:xfrm>
          <a:prstGeom prst="rect">
            <a:avLst/>
          </a:prstGeom>
        </p:spPr>
      </p:pic>
      <p:pic>
        <p:nvPicPr>
          <p:cNvPr id="7" name="Picture 6" descr="A picture containing table, glass, sitting, bottle&#10;&#10;Description automatically generated">
            <a:extLst>
              <a:ext uri="{FF2B5EF4-FFF2-40B4-BE49-F238E27FC236}">
                <a16:creationId xmlns:a16="http://schemas.microsoft.com/office/drawing/2014/main" id="{17E7D132-5407-4D89-9020-8C07289C1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22811"/>
          <a:stretch/>
        </p:blipFill>
        <p:spPr>
          <a:xfrm rot="5400000">
            <a:off x="3755935" y="2104516"/>
            <a:ext cx="4390464" cy="3333750"/>
          </a:xfrm>
          <a:prstGeom prst="rect">
            <a:avLst/>
          </a:prstGeom>
        </p:spPr>
      </p:pic>
      <p:pic>
        <p:nvPicPr>
          <p:cNvPr id="9" name="Picture 8" descr="A close up of a rug&#10;&#10;Description automatically generated">
            <a:extLst>
              <a:ext uri="{FF2B5EF4-FFF2-40B4-BE49-F238E27FC236}">
                <a16:creationId xmlns:a16="http://schemas.microsoft.com/office/drawing/2014/main" id="{E1B9E50F-24AD-43F5-AF7A-3B9CB2CE2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3" r="28301"/>
          <a:stretch/>
        </p:blipFill>
        <p:spPr>
          <a:xfrm rot="5400000">
            <a:off x="8030802" y="1998062"/>
            <a:ext cx="3684497" cy="33337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4B7664-CF87-47D7-8FD1-B24645C0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0" y="299927"/>
            <a:ext cx="10515600" cy="1325563"/>
          </a:xfrm>
        </p:spPr>
        <p:txBody>
          <a:bodyPr/>
          <a:lstStyle/>
          <a:p>
            <a:r>
              <a:rPr lang="en-US"/>
              <a:t>Second attempt</a:t>
            </a:r>
          </a:p>
        </p:txBody>
      </p:sp>
    </p:spTree>
    <p:extLst>
      <p:ext uri="{BB962C8B-B14F-4D97-AF65-F5344CB8AC3E}">
        <p14:creationId xmlns:p14="http://schemas.microsoft.com/office/powerpoint/2010/main" val="313404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CB9-9ABD-423C-ABDD-CA76D063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Rick and Morty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015D8-C24B-47D7-B152-9E1606EA2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786" y="141872"/>
            <a:ext cx="6223488" cy="6716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025AB-9944-48FE-87C5-82746032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605618" cy="3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2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6546-9EB5-4499-BDC3-2EDA0775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Albums - 4 images</a:t>
            </a: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2BF56-B8A0-499F-83E1-8D367E614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414" y="0"/>
            <a:ext cx="558998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A3A7F-B999-4413-BA5A-B9439F3BACFE}"/>
              </a:ext>
            </a:extLst>
          </p:cNvPr>
          <p:cNvSpPr txBox="1"/>
          <p:nvPr/>
        </p:nvSpPr>
        <p:spPr>
          <a:xfrm>
            <a:off x="1011582" y="2905780"/>
            <a:ext cx="4014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Intermediate res after 24h</a:t>
            </a:r>
          </a:p>
        </p:txBody>
      </p:sp>
      <p:pic>
        <p:nvPicPr>
          <p:cNvPr id="1026" name="Picture 2" descr="תוצאת תמונה עבור ‪windows update‬‏">
            <a:extLst>
              <a:ext uri="{FF2B5EF4-FFF2-40B4-BE49-F238E27FC236}">
                <a16:creationId xmlns:a16="http://schemas.microsoft.com/office/drawing/2014/main" id="{3EFCD61E-8A6A-4680-A6E8-8F3C303B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6578">
            <a:off x="2097289" y="1262223"/>
            <a:ext cx="7703063" cy="433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47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Widescreen</PresentationFormat>
  <Paragraphs>72</Paragraphs>
  <Slides>16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SHADOWPIX: Multiple Images from Self Shadowing</vt:lpstr>
      <vt:lpstr>Global Method</vt:lpstr>
      <vt:lpstr>Function to minimize</vt:lpstr>
      <vt:lpstr>Implementation</vt:lpstr>
      <vt:lpstr>Assi – 2 images</vt:lpstr>
      <vt:lpstr>PowerPoint Presentation</vt:lpstr>
      <vt:lpstr>Second attempt</vt:lpstr>
      <vt:lpstr>Rick and Morty</vt:lpstr>
      <vt:lpstr>Albums - 4 images </vt:lpstr>
      <vt:lpstr>Albums – 3 images</vt:lpstr>
      <vt:lpstr>Local Method</vt:lpstr>
      <vt:lpstr>Implementation</vt:lpstr>
      <vt:lpstr>Simulation</vt:lpstr>
      <vt:lpstr>Simulation</vt:lpstr>
      <vt:lpstr>Simulation</vt:lpstr>
      <vt:lpstr>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Haim Sawdayee</dc:creator>
  <cp:lastModifiedBy>Haim Sawdayee</cp:lastModifiedBy>
  <cp:revision>2</cp:revision>
  <dcterms:created xsi:type="dcterms:W3CDTF">2020-01-18T14:50:45Z</dcterms:created>
  <dcterms:modified xsi:type="dcterms:W3CDTF">2020-01-21T08:32:07Z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hasawday@microsoft.com</vt:lpwstr>
  </property>
  <property fmtid="{D5CDD505-2E9C-101B-9397-08002B2CF9AE}" pid="5" name="MSIP_Label_f42aa342-8706-4288-bd11-ebb85995028c_SetDate">
    <vt:lpwstr>2020-01-18T15:25:59.0189917Z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5fc71660-9270-4a45-b142-9d9f2d611b6d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